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9" r:id="rId4"/>
    <p:sldId id="257" r:id="rId5"/>
    <p:sldId id="258" r:id="rId6"/>
    <p:sldId id="259" r:id="rId7"/>
    <p:sldId id="260" r:id="rId8"/>
    <p:sldId id="261" r:id="rId9"/>
    <p:sldId id="265" r:id="rId10"/>
    <p:sldId id="262" r:id="rId11"/>
    <p:sldId id="263" r:id="rId12"/>
    <p:sldId id="273" r:id="rId13"/>
    <p:sldId id="264" r:id="rId14"/>
    <p:sldId id="270" r:id="rId15"/>
    <p:sldId id="271" r:id="rId16"/>
    <p:sldId id="266" r:id="rId17"/>
    <p:sldId id="274" r:id="rId18"/>
  </p:sldIdLst>
  <p:sldSz cx="9144000" cy="6858000" type="screen4x3"/>
  <p:notesSz cx="6858000" cy="9144000"/>
  <p:custDataLst>
    <p:tags r:id="rId22"/>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10" d="100"/>
          <a:sy n="110" d="100"/>
        </p:scale>
        <p:origin x="161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26.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noProof="1"/>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noProof="1"/>
            </a:lvl1pPr>
          </a:lstStyle>
          <a:p>
            <a:pPr marL="0" marR="0" lvl="0" indent="0" algn="r" defTabSz="914400" rtl="0" eaLnBrk="1" fontAlgn="base" latinLnBrk="0" hangingPunct="1">
              <a:lnSpc>
                <a:spcPct val="100000"/>
              </a:lnSpc>
              <a:spcBef>
                <a:spcPct val="0"/>
              </a:spcBef>
              <a:spcAft>
                <a:spcPct val="0"/>
              </a:spcAft>
              <a:buClrTx/>
              <a:buSzTx/>
              <a:buFontTx/>
              <a:buNone/>
              <a:defRPr/>
            </a:pPr>
            <a:fld id="{93D3BFE3-3118-4A53-941F-625DC428DD51}" type="slidenum">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tags" Target="../tags/tag15.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png"/><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tags" Target="../tags/tag23.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tags" Target="../tags/tag25.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tags" Target="../tags/tag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tags" Target="../tags/tag9.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tags" Target="../tags/tag1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tags" Target="../tags/tag13.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标题 3073"/>
          <p:cNvSpPr>
            <a:spLocks noGrp="1"/>
          </p:cNvSpPr>
          <p:nvPr>
            <p:ph type="ctrTitle"/>
          </p:nvPr>
        </p:nvSpPr>
        <p:spPr>
          <a:xfrm>
            <a:off x="685800" y="2130425"/>
            <a:ext cx="7772400" cy="1470025"/>
          </a:xfrm>
        </p:spPr>
        <p:txBody>
          <a:bodyPr vert="horz" wrap="square" lIns="91440" tIns="45720" rIns="91440" bIns="45720" anchor="ctr" anchorCtr="0"/>
          <a:p>
            <a:pPr eaLnBrk="1" hangingPunct="1">
              <a:buClrTx/>
              <a:buSzTx/>
              <a:buFontTx/>
            </a:pPr>
            <a:r>
              <a:rPr lang="zh-CN" altLang="zh-CN" sz="4400" kern="1200" dirty="0">
                <a:latin typeface="+mj-lt"/>
                <a:ea typeface="+mj-ea"/>
                <a:cs typeface="+mj-cs"/>
              </a:rPr>
              <a:t>项目管理系统经办人填报操作手册</a:t>
            </a:r>
            <a:endParaRPr lang="zh-CN" altLang="zh-CN" sz="4400" kern="1200" dirty="0">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文本框 4"/>
          <p:cNvSpPr txBox="1"/>
          <p:nvPr>
            <p:custDataLst>
              <p:tags r:id="rId1"/>
            </p:custDataLst>
          </p:nvPr>
        </p:nvSpPr>
        <p:spPr>
          <a:xfrm>
            <a:off x="179705" y="117475"/>
            <a:ext cx="8820785" cy="645160"/>
          </a:xfrm>
          <a:prstGeom prst="rect">
            <a:avLst/>
          </a:prstGeom>
          <a:noFill/>
          <a:ln w="9525">
            <a:noFill/>
          </a:ln>
        </p:spPr>
        <p:txBody>
          <a:bodyPr wrap="square">
            <a:spAutoFit/>
          </a:bodyPr>
          <a:p>
            <a:pPr eaLnBrk="1" hangingPunct="1"/>
            <a:r>
              <a:rPr lang="zh-CN" altLang="en-US" dirty="0">
                <a:latin typeface="Arial" panose="020B0604020202020204" pitchFamily="34" charset="0"/>
              </a:rPr>
              <a:t>第八步：点击新增填写项目预算情况，</a:t>
            </a:r>
            <a:r>
              <a:rPr lang="zh-CN" altLang="en-US" dirty="0">
                <a:sym typeface="+mn-ea"/>
              </a:rPr>
              <a:t>标星号为必填，填写完成后保存。</a:t>
            </a:r>
            <a:endParaRPr lang="zh-CN" altLang="en-US" dirty="0">
              <a:sym typeface="+mn-ea"/>
            </a:endParaRPr>
          </a:p>
          <a:p>
            <a:pPr eaLnBrk="1" hangingPunct="1"/>
            <a:r>
              <a:rPr lang="zh-CN" altLang="en-US" dirty="0">
                <a:latin typeface="Arial" panose="020B0604020202020204" pitchFamily="34" charset="0"/>
              </a:rPr>
              <a:t>在基本信息页面设置了滚动的项目，在预算申报阶段需要分年度录入滚动预算金额。</a:t>
            </a:r>
            <a:endParaRPr lang="zh-CN" altLang="en-US" dirty="0">
              <a:latin typeface="Arial" panose="020B0604020202020204" pitchFamily="34" charset="0"/>
            </a:endParaRPr>
          </a:p>
        </p:txBody>
      </p:sp>
      <p:pic>
        <p:nvPicPr>
          <p:cNvPr id="3" name="图片 2"/>
          <p:cNvPicPr>
            <a:picLocks noChangeAspect="1"/>
          </p:cNvPicPr>
          <p:nvPr>
            <p:custDataLst>
              <p:tags r:id="rId2"/>
            </p:custDataLst>
          </p:nvPr>
        </p:nvPicPr>
        <p:blipFill>
          <a:blip r:embed="rId3"/>
          <a:stretch>
            <a:fillRect/>
          </a:stretch>
        </p:blipFill>
        <p:spPr>
          <a:xfrm>
            <a:off x="9525" y="1125220"/>
            <a:ext cx="9134475" cy="573722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文本框 4"/>
          <p:cNvSpPr txBox="1"/>
          <p:nvPr>
            <p:custDataLst>
              <p:tags r:id="rId1"/>
            </p:custDataLst>
          </p:nvPr>
        </p:nvSpPr>
        <p:spPr>
          <a:xfrm>
            <a:off x="179705" y="117475"/>
            <a:ext cx="8868410" cy="645160"/>
          </a:xfrm>
          <a:prstGeom prst="rect">
            <a:avLst/>
          </a:prstGeom>
          <a:noFill/>
          <a:ln w="9525">
            <a:noFill/>
          </a:ln>
        </p:spPr>
        <p:txBody>
          <a:bodyPr wrap="square">
            <a:spAutoFit/>
          </a:bodyPr>
          <a:p>
            <a:pPr eaLnBrk="1" hangingPunct="1"/>
            <a:r>
              <a:rPr lang="zh-CN" altLang="en-US" dirty="0">
                <a:latin typeface="Arial" panose="020B0604020202020204" pitchFamily="34" charset="0"/>
              </a:rPr>
              <a:t>第九步：系统自动按上级规定设置项目执行进度，有不合适的可自行修改执行进度百分比。</a:t>
            </a:r>
            <a:endParaRPr lang="zh-CN" altLang="en-US" dirty="0">
              <a:latin typeface="Arial" panose="020B0604020202020204" pitchFamily="34" charset="0"/>
            </a:endParaRPr>
          </a:p>
        </p:txBody>
      </p:sp>
      <p:pic>
        <p:nvPicPr>
          <p:cNvPr id="2" name="图片 1"/>
          <p:cNvPicPr>
            <a:picLocks noChangeAspect="1"/>
          </p:cNvPicPr>
          <p:nvPr/>
        </p:nvPicPr>
        <p:blipFill>
          <a:blip r:embed="rId2"/>
          <a:stretch>
            <a:fillRect/>
          </a:stretch>
        </p:blipFill>
        <p:spPr>
          <a:xfrm>
            <a:off x="-19685" y="1166495"/>
            <a:ext cx="9179560" cy="500824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4"/>
          <p:cNvSpPr txBox="1"/>
          <p:nvPr>
            <p:custDataLst>
              <p:tags r:id="rId1"/>
            </p:custDataLst>
          </p:nvPr>
        </p:nvSpPr>
        <p:spPr>
          <a:xfrm>
            <a:off x="179705" y="117475"/>
            <a:ext cx="8846185" cy="368300"/>
          </a:xfrm>
          <a:prstGeom prst="rect">
            <a:avLst/>
          </a:prstGeom>
          <a:noFill/>
          <a:ln w="9525">
            <a:noFill/>
          </a:ln>
        </p:spPr>
        <p:txBody>
          <a:bodyPr wrap="square">
            <a:spAutoFit/>
          </a:bodyPr>
          <a:p>
            <a:pPr eaLnBrk="1" hangingPunct="1"/>
            <a:r>
              <a:rPr lang="zh-CN" altLang="en-US" dirty="0">
                <a:latin typeface="Arial" panose="020B0604020202020204" pitchFamily="34" charset="0"/>
              </a:rPr>
              <a:t>第十步：检查填写的信息无误后可选择保存草稿也可以直接选择提交申请。</a:t>
            </a:r>
            <a:endParaRPr lang="zh-CN" altLang="en-US" dirty="0">
              <a:latin typeface="Arial" panose="020B0604020202020204" pitchFamily="34" charset="0"/>
            </a:endParaRPr>
          </a:p>
        </p:txBody>
      </p:sp>
      <p:pic>
        <p:nvPicPr>
          <p:cNvPr id="2" name="图片 1"/>
          <p:cNvPicPr>
            <a:picLocks noChangeAspect="1"/>
          </p:cNvPicPr>
          <p:nvPr>
            <p:custDataLst>
              <p:tags r:id="rId2"/>
            </p:custDataLst>
          </p:nvPr>
        </p:nvPicPr>
        <p:blipFill>
          <a:blip r:embed="rId3"/>
          <a:stretch>
            <a:fillRect/>
          </a:stretch>
        </p:blipFill>
        <p:spPr>
          <a:xfrm>
            <a:off x="0" y="1322705"/>
            <a:ext cx="9175115" cy="52082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文本框 4"/>
          <p:cNvSpPr txBox="1"/>
          <p:nvPr>
            <p:custDataLst>
              <p:tags r:id="rId1"/>
            </p:custDataLst>
          </p:nvPr>
        </p:nvSpPr>
        <p:spPr>
          <a:xfrm>
            <a:off x="179705" y="117475"/>
            <a:ext cx="8834120" cy="645160"/>
          </a:xfrm>
          <a:prstGeom prst="rect">
            <a:avLst/>
          </a:prstGeom>
          <a:noFill/>
          <a:ln w="9525">
            <a:noFill/>
          </a:ln>
        </p:spPr>
        <p:txBody>
          <a:bodyPr wrap="square">
            <a:spAutoFit/>
          </a:bodyPr>
          <a:p>
            <a:pPr eaLnBrk="1" hangingPunct="1"/>
            <a:r>
              <a:rPr lang="zh-CN" altLang="en-US" dirty="0">
                <a:latin typeface="Arial" panose="020B0604020202020204" pitchFamily="34" charset="0"/>
              </a:rPr>
              <a:t>第十一步：点击项目名称可以打印和查看填报信息，多个项目可以选择批量提交，有需要的部门可选择导出汇总项目申报列表。</a:t>
            </a:r>
            <a:endParaRPr lang="zh-CN" altLang="en-US" dirty="0">
              <a:latin typeface="Arial" panose="020B0604020202020204" pitchFamily="34" charset="0"/>
            </a:endParaRPr>
          </a:p>
        </p:txBody>
      </p:sp>
      <p:pic>
        <p:nvPicPr>
          <p:cNvPr id="3" name="图片 2"/>
          <p:cNvPicPr>
            <a:picLocks noChangeAspect="1"/>
          </p:cNvPicPr>
          <p:nvPr>
            <p:custDataLst>
              <p:tags r:id="rId2"/>
            </p:custDataLst>
          </p:nvPr>
        </p:nvPicPr>
        <p:blipFill>
          <a:blip r:embed="rId3"/>
          <a:stretch>
            <a:fillRect/>
          </a:stretch>
        </p:blipFill>
        <p:spPr>
          <a:xfrm>
            <a:off x="0" y="1052830"/>
            <a:ext cx="9142730" cy="530479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4"/>
          <p:cNvSpPr txBox="1"/>
          <p:nvPr>
            <p:custDataLst>
              <p:tags r:id="rId1"/>
            </p:custDataLst>
          </p:nvPr>
        </p:nvSpPr>
        <p:spPr>
          <a:xfrm>
            <a:off x="179388" y="117475"/>
            <a:ext cx="6388100" cy="368300"/>
          </a:xfrm>
          <a:prstGeom prst="rect">
            <a:avLst/>
          </a:prstGeom>
          <a:noFill/>
          <a:ln w="9525">
            <a:noFill/>
          </a:ln>
        </p:spPr>
        <p:txBody>
          <a:bodyPr>
            <a:spAutoFit/>
          </a:bodyPr>
          <a:p>
            <a:pPr eaLnBrk="1" hangingPunct="1"/>
            <a:r>
              <a:rPr lang="zh-CN" altLang="en-US" dirty="0">
                <a:latin typeface="Arial" panose="020B0604020202020204" pitchFamily="34" charset="0"/>
              </a:rPr>
              <a:t>第十二步：打印下载位置</a:t>
            </a:r>
            <a:endParaRPr lang="zh-CN" altLang="en-US" dirty="0">
              <a:latin typeface="Arial" panose="020B0604020202020204" pitchFamily="34" charset="0"/>
            </a:endParaRPr>
          </a:p>
        </p:txBody>
      </p:sp>
      <p:pic>
        <p:nvPicPr>
          <p:cNvPr id="14339" name="图片 1"/>
          <p:cNvPicPr>
            <a:picLocks noChangeAspect="1"/>
          </p:cNvPicPr>
          <p:nvPr/>
        </p:nvPicPr>
        <p:blipFill>
          <a:blip r:embed="rId2"/>
          <a:stretch>
            <a:fillRect/>
          </a:stretch>
        </p:blipFill>
        <p:spPr>
          <a:xfrm>
            <a:off x="0" y="1104900"/>
            <a:ext cx="9144000" cy="46482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4"/>
          <p:cNvSpPr txBox="1"/>
          <p:nvPr>
            <p:custDataLst>
              <p:tags r:id="rId1"/>
            </p:custDataLst>
          </p:nvPr>
        </p:nvSpPr>
        <p:spPr>
          <a:xfrm>
            <a:off x="179705" y="117475"/>
            <a:ext cx="8835390" cy="645160"/>
          </a:xfrm>
          <a:prstGeom prst="rect">
            <a:avLst/>
          </a:prstGeom>
          <a:noFill/>
          <a:ln w="9525">
            <a:noFill/>
          </a:ln>
        </p:spPr>
        <p:txBody>
          <a:bodyPr wrap="square">
            <a:spAutoFit/>
          </a:bodyPr>
          <a:p>
            <a:pPr eaLnBrk="1" hangingPunct="1"/>
            <a:r>
              <a:rPr lang="zh-CN" altLang="en-US" dirty="0">
                <a:latin typeface="Arial" panose="020B0604020202020204" pitchFamily="34" charset="0"/>
              </a:rPr>
              <a:t>第十三步：提交后可在该界面查看提交后的审核状态。</a:t>
            </a:r>
            <a:endParaRPr lang="zh-CN" altLang="en-US" dirty="0">
              <a:latin typeface="Arial" panose="020B0604020202020204" pitchFamily="34" charset="0"/>
            </a:endParaRPr>
          </a:p>
          <a:p>
            <a:pPr eaLnBrk="1" hangingPunct="1"/>
            <a:endParaRPr lang="zh-CN" altLang="en-US" b="1" dirty="0">
              <a:latin typeface="Arial" panose="020B0604020202020204" pitchFamily="34" charset="0"/>
            </a:endParaRPr>
          </a:p>
        </p:txBody>
      </p:sp>
      <p:pic>
        <p:nvPicPr>
          <p:cNvPr id="2" name="图片 1"/>
          <p:cNvPicPr>
            <a:picLocks noChangeAspect="1"/>
          </p:cNvPicPr>
          <p:nvPr>
            <p:custDataLst>
              <p:tags r:id="rId2"/>
            </p:custDataLst>
          </p:nvPr>
        </p:nvPicPr>
        <p:blipFill>
          <a:blip r:embed="rId3"/>
          <a:stretch>
            <a:fillRect/>
          </a:stretch>
        </p:blipFill>
        <p:spPr>
          <a:xfrm>
            <a:off x="0" y="1633220"/>
            <a:ext cx="9178925" cy="399986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文本框 4"/>
          <p:cNvSpPr txBox="1"/>
          <p:nvPr>
            <p:custDataLst>
              <p:tags r:id="rId1"/>
            </p:custDataLst>
          </p:nvPr>
        </p:nvSpPr>
        <p:spPr>
          <a:xfrm>
            <a:off x="179388" y="117475"/>
            <a:ext cx="8496300" cy="922020"/>
          </a:xfrm>
          <a:prstGeom prst="rect">
            <a:avLst/>
          </a:prstGeom>
          <a:noFill/>
          <a:ln w="9525">
            <a:noFill/>
          </a:ln>
        </p:spPr>
        <p:txBody>
          <a:bodyPr>
            <a:spAutoFit/>
          </a:bodyPr>
          <a:p>
            <a:pPr eaLnBrk="1" hangingPunct="1"/>
            <a:r>
              <a:rPr lang="zh-CN" altLang="en-US" dirty="0">
                <a:latin typeface="Arial" panose="020B0604020202020204" pitchFamily="34" charset="0"/>
              </a:rPr>
              <a:t>第十四步：若是</a:t>
            </a:r>
            <a:r>
              <a:rPr lang="zh-CN" altLang="en-US" dirty="0">
                <a:sym typeface="+mn-ea"/>
              </a:rPr>
              <a:t>部门负责人、</a:t>
            </a:r>
            <a:r>
              <a:rPr lang="zh-CN" altLang="en-US" dirty="0">
                <a:latin typeface="Arial" panose="020B0604020202020204" pitchFamily="34" charset="0"/>
              </a:rPr>
              <a:t>流程审核人、归口管理部门等需要参与流程审核的，可以在待办事项里面看到需要审批的项目。</a:t>
            </a:r>
            <a:endParaRPr lang="zh-CN" altLang="en-US" dirty="0">
              <a:latin typeface="Arial" panose="020B0604020202020204" pitchFamily="34" charset="0"/>
            </a:endParaRPr>
          </a:p>
          <a:p>
            <a:pPr eaLnBrk="1" hangingPunct="1"/>
            <a:r>
              <a:rPr lang="zh-CN" altLang="en-US" b="1" dirty="0">
                <a:sym typeface="+mn-ea"/>
              </a:rPr>
              <a:t>归口管理部门审核完后请务必提醒主管院领导进行审核，流程方可流转到财务处。</a:t>
            </a:r>
            <a:endParaRPr lang="zh-CN" altLang="en-US" dirty="0">
              <a:latin typeface="Arial" panose="020B0604020202020204" pitchFamily="34" charset="0"/>
            </a:endParaRPr>
          </a:p>
        </p:txBody>
      </p:sp>
      <p:pic>
        <p:nvPicPr>
          <p:cNvPr id="2" name="图片 1"/>
          <p:cNvPicPr>
            <a:picLocks noChangeAspect="1"/>
          </p:cNvPicPr>
          <p:nvPr>
            <p:custDataLst>
              <p:tags r:id="rId2"/>
            </p:custDataLst>
          </p:nvPr>
        </p:nvPicPr>
        <p:blipFill>
          <a:blip r:embed="rId3"/>
          <a:stretch>
            <a:fillRect/>
          </a:stretch>
        </p:blipFill>
        <p:spPr>
          <a:xfrm>
            <a:off x="-36195" y="1039495"/>
            <a:ext cx="9182735" cy="57975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0" y="1356995"/>
            <a:ext cx="9132570" cy="4143375"/>
          </a:xfrm>
          <a:prstGeom prst="rect">
            <a:avLst/>
          </a:prstGeom>
        </p:spPr>
      </p:pic>
      <p:sp>
        <p:nvSpPr>
          <p:cNvPr id="3" name="文本框 2"/>
          <p:cNvSpPr txBox="1"/>
          <p:nvPr/>
        </p:nvSpPr>
        <p:spPr>
          <a:xfrm>
            <a:off x="107950" y="332740"/>
            <a:ext cx="5329555" cy="368300"/>
          </a:xfrm>
          <a:prstGeom prst="rect">
            <a:avLst/>
          </a:prstGeom>
          <a:noFill/>
        </p:spPr>
        <p:txBody>
          <a:bodyPr wrap="square" rtlCol="0" anchor="t">
            <a:spAutoFit/>
          </a:bodyPr>
          <a:p>
            <a:r>
              <a:rPr lang="zh-CN" altLang="en-US" dirty="0">
                <a:sym typeface="+mn-ea"/>
              </a:rPr>
              <a:t>财务服务平台上登录预算管理系统</a:t>
            </a:r>
            <a:endParaRPr lang="zh-CN" altLang="en-US" dirty="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文本框 4"/>
          <p:cNvSpPr txBox="1"/>
          <p:nvPr/>
        </p:nvSpPr>
        <p:spPr>
          <a:xfrm>
            <a:off x="152400" y="189230"/>
            <a:ext cx="8441690" cy="645160"/>
          </a:xfrm>
          <a:prstGeom prst="rect">
            <a:avLst/>
          </a:prstGeom>
          <a:noFill/>
          <a:ln w="9525">
            <a:noFill/>
          </a:ln>
        </p:spPr>
        <p:txBody>
          <a:bodyPr wrap="square">
            <a:spAutoFit/>
          </a:bodyPr>
          <a:p>
            <a:pPr eaLnBrk="1" hangingPunct="1"/>
            <a:r>
              <a:rPr lang="zh-CN" altLang="en-US" dirty="0">
                <a:latin typeface="Arial" panose="020B0604020202020204" pitchFamily="34" charset="0"/>
              </a:rPr>
              <a:t>第一步：选择项目申报人或部门预算管理员身份，选择当前预算年份：</a:t>
            </a:r>
            <a:r>
              <a:rPr lang="en-US" altLang="zh-CN" b="1" dirty="0">
                <a:latin typeface="Arial" panose="020B0604020202020204" pitchFamily="34" charset="0"/>
              </a:rPr>
              <a:t>2025</a:t>
            </a:r>
            <a:r>
              <a:rPr lang="zh-CN" altLang="en-US" b="1" dirty="0">
                <a:latin typeface="Arial" panose="020B0604020202020204" pitchFamily="34" charset="0"/>
              </a:rPr>
              <a:t>年</a:t>
            </a:r>
            <a:r>
              <a:rPr lang="zh-CN" altLang="en-US" dirty="0">
                <a:latin typeface="Arial" panose="020B0604020202020204" pitchFamily="34" charset="0"/>
              </a:rPr>
              <a:t>，点击项目申报图标进入项目申报功能，位置如下图</a:t>
            </a:r>
            <a:endParaRPr lang="zh-CN" altLang="en-US" dirty="0">
              <a:latin typeface="Arial" panose="020B0604020202020204" pitchFamily="34" charset="0"/>
            </a:endParaRPr>
          </a:p>
        </p:txBody>
      </p:sp>
      <p:pic>
        <p:nvPicPr>
          <p:cNvPr id="3" name="图片 2"/>
          <p:cNvPicPr>
            <a:picLocks noChangeAspect="1"/>
          </p:cNvPicPr>
          <p:nvPr>
            <p:custDataLst>
              <p:tags r:id="rId1"/>
            </p:custDataLst>
          </p:nvPr>
        </p:nvPicPr>
        <p:blipFill>
          <a:blip r:embed="rId2"/>
          <a:stretch>
            <a:fillRect/>
          </a:stretch>
        </p:blipFill>
        <p:spPr>
          <a:xfrm>
            <a:off x="0" y="1052195"/>
            <a:ext cx="9147810" cy="577786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4"/>
          <p:cNvSpPr txBox="1"/>
          <p:nvPr>
            <p:custDataLst>
              <p:tags r:id="rId1"/>
            </p:custDataLst>
          </p:nvPr>
        </p:nvSpPr>
        <p:spPr>
          <a:xfrm>
            <a:off x="179388" y="117475"/>
            <a:ext cx="8496300" cy="645160"/>
          </a:xfrm>
          <a:prstGeom prst="rect">
            <a:avLst/>
          </a:prstGeom>
          <a:noFill/>
          <a:ln w="9525">
            <a:noFill/>
          </a:ln>
        </p:spPr>
        <p:txBody>
          <a:bodyPr>
            <a:spAutoFit/>
          </a:bodyPr>
          <a:p>
            <a:pPr eaLnBrk="1" hangingPunct="1"/>
            <a:r>
              <a:rPr lang="zh-CN" altLang="en-US" dirty="0">
                <a:latin typeface="Arial" panose="020B0604020202020204" pitchFamily="34" charset="0"/>
              </a:rPr>
              <a:t>第二步：</a:t>
            </a:r>
            <a:r>
              <a:rPr lang="en-US" altLang="zh-CN" dirty="0">
                <a:latin typeface="Arial" panose="020B0604020202020204" pitchFamily="34" charset="0"/>
              </a:rPr>
              <a:t>2025</a:t>
            </a:r>
            <a:r>
              <a:rPr lang="zh-CN" altLang="en-US" dirty="0">
                <a:latin typeface="Arial" panose="020B0604020202020204" pitchFamily="34" charset="0"/>
              </a:rPr>
              <a:t>年项目库均需要点击新增，在</a:t>
            </a:r>
            <a:r>
              <a:rPr lang="en-US" altLang="zh-CN" dirty="0">
                <a:latin typeface="Arial" panose="020B0604020202020204" pitchFamily="34" charset="0"/>
              </a:rPr>
              <a:t>0203</a:t>
            </a:r>
            <a:r>
              <a:rPr lang="zh-CN" altLang="en-US" dirty="0">
                <a:latin typeface="Arial" panose="020B0604020202020204" pitchFamily="34" charset="0"/>
              </a:rPr>
              <a:t>专项项目类下选择对应的项目类别，选中后点击下一步；</a:t>
            </a:r>
            <a:endParaRPr lang="zh-CN" altLang="en-US" dirty="0">
              <a:latin typeface="Arial" panose="020B0604020202020204" pitchFamily="34" charset="0"/>
            </a:endParaRPr>
          </a:p>
        </p:txBody>
      </p:sp>
      <p:pic>
        <p:nvPicPr>
          <p:cNvPr id="2" name="图片 1"/>
          <p:cNvPicPr>
            <a:picLocks noChangeAspect="1"/>
          </p:cNvPicPr>
          <p:nvPr>
            <p:custDataLst>
              <p:tags r:id="rId2"/>
            </p:custDataLst>
          </p:nvPr>
        </p:nvPicPr>
        <p:blipFill>
          <a:blip r:embed="rId3"/>
          <a:stretch>
            <a:fillRect/>
          </a:stretch>
        </p:blipFill>
        <p:spPr>
          <a:xfrm>
            <a:off x="0" y="1052830"/>
            <a:ext cx="9108440" cy="58026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custDataLst>
              <p:tags r:id="rId1"/>
            </p:custDataLst>
          </p:nvPr>
        </p:nvSpPr>
        <p:spPr>
          <a:xfrm>
            <a:off x="179705" y="117475"/>
            <a:ext cx="8569325" cy="1183005"/>
          </a:xfrm>
          <a:prstGeom prst="rect">
            <a:avLst/>
          </a:prstGeom>
          <a:noFill/>
          <a:ln w="9525">
            <a:noFill/>
          </a:ln>
        </p:spPr>
        <p:txBody>
          <a:bodyPr>
            <a:noAutofit/>
          </a:bodyPr>
          <a:p>
            <a:pPr eaLnBrk="1" hangingPunct="1"/>
            <a:r>
              <a:rPr lang="zh-CN" altLang="en-US" dirty="0">
                <a:latin typeface="Arial" panose="020B0604020202020204" pitchFamily="34" charset="0"/>
              </a:rPr>
              <a:t>第三步：填写对应的项目信息后点击下一步，带有星号的为必填，其他为选填。</a:t>
            </a:r>
            <a:endParaRPr lang="zh-CN" altLang="en-US" dirty="0">
              <a:latin typeface="Arial" panose="020B0604020202020204" pitchFamily="34" charset="0"/>
            </a:endParaRPr>
          </a:p>
          <a:p>
            <a:pPr eaLnBrk="1" hangingPunct="1"/>
            <a:r>
              <a:rPr lang="zh-CN" altLang="en-US" b="1" dirty="0">
                <a:latin typeface="Arial" panose="020B0604020202020204" pitchFamily="34" charset="0"/>
              </a:rPr>
              <a:t>涉及滚动预算的项目需要在项目限期处进行选择后方可申报滚动预算。</a:t>
            </a:r>
            <a:endParaRPr lang="zh-CN" altLang="en-US" b="1" dirty="0">
              <a:latin typeface="Arial" panose="020B0604020202020204" pitchFamily="34" charset="0"/>
            </a:endParaRPr>
          </a:p>
          <a:p>
            <a:pPr eaLnBrk="1" hangingPunct="1"/>
            <a:r>
              <a:rPr lang="zh-CN" altLang="en-US" b="1" dirty="0">
                <a:latin typeface="Arial" panose="020B0604020202020204" pitchFamily="34" charset="0"/>
              </a:rPr>
              <a:t>需要特别注意的是：预算数单位为</a:t>
            </a:r>
            <a:r>
              <a:rPr lang="zh-CN" altLang="en-US" b="1" dirty="0">
                <a:solidFill>
                  <a:srgbClr val="FF0000"/>
                </a:solidFill>
                <a:latin typeface="Arial" panose="020B0604020202020204" pitchFamily="34" charset="0"/>
              </a:rPr>
              <a:t>万元！！！</a:t>
            </a:r>
            <a:endParaRPr lang="zh-CN" altLang="en-US" b="1" dirty="0">
              <a:solidFill>
                <a:srgbClr val="FF0000"/>
              </a:solidFill>
              <a:latin typeface="Arial" panose="020B0604020202020204" pitchFamily="34" charset="0"/>
            </a:endParaRPr>
          </a:p>
          <a:p>
            <a:pPr eaLnBrk="1" hangingPunct="1"/>
            <a:r>
              <a:rPr lang="zh-CN" altLang="en-US" b="1" dirty="0">
                <a:solidFill>
                  <a:schemeClr val="tx1"/>
                </a:solidFill>
                <a:latin typeface="Arial" panose="020B0604020202020204" pitchFamily="34" charset="0"/>
              </a:rPr>
              <a:t>如果涉及</a:t>
            </a:r>
            <a:r>
              <a:rPr lang="zh-CN" altLang="en-US" b="1" dirty="0">
                <a:solidFill>
                  <a:srgbClr val="FF0000"/>
                </a:solidFill>
                <a:latin typeface="Arial" panose="020B0604020202020204" pitchFamily="34" charset="0"/>
              </a:rPr>
              <a:t>资产购置</a:t>
            </a:r>
            <a:r>
              <a:rPr lang="zh-CN" altLang="en-US" b="1" dirty="0">
                <a:solidFill>
                  <a:schemeClr val="tx1"/>
                </a:solidFill>
                <a:latin typeface="Arial" panose="020B0604020202020204" pitchFamily="34" charset="0"/>
              </a:rPr>
              <a:t>或</a:t>
            </a:r>
            <a:r>
              <a:rPr lang="zh-CN" altLang="en-US" b="1" dirty="0">
                <a:solidFill>
                  <a:srgbClr val="FF0000"/>
                </a:solidFill>
                <a:latin typeface="Arial" panose="020B0604020202020204" pitchFamily="34" charset="0"/>
              </a:rPr>
              <a:t>政府采购</a:t>
            </a:r>
            <a:r>
              <a:rPr lang="zh-CN" altLang="en-US" b="1" dirty="0">
                <a:solidFill>
                  <a:schemeClr val="tx1"/>
                </a:solidFill>
                <a:latin typeface="Arial" panose="020B0604020202020204" pitchFamily="34" charset="0"/>
              </a:rPr>
              <a:t>事项须打开灰色按钮。</a:t>
            </a:r>
            <a:endParaRPr lang="zh-CN" altLang="en-US" b="1" dirty="0">
              <a:solidFill>
                <a:schemeClr val="tx1"/>
              </a:solidFill>
              <a:latin typeface="Arial" panose="020B0604020202020204" pitchFamily="34" charset="0"/>
            </a:endParaRPr>
          </a:p>
        </p:txBody>
      </p:sp>
      <p:pic>
        <p:nvPicPr>
          <p:cNvPr id="4" name="图片 3"/>
          <p:cNvPicPr>
            <a:picLocks noChangeAspect="1"/>
          </p:cNvPicPr>
          <p:nvPr>
            <p:custDataLst>
              <p:tags r:id="rId2"/>
            </p:custDataLst>
          </p:nvPr>
        </p:nvPicPr>
        <p:blipFill>
          <a:blip r:embed="rId3"/>
          <a:stretch>
            <a:fillRect/>
          </a:stretch>
        </p:blipFill>
        <p:spPr>
          <a:xfrm>
            <a:off x="-9525" y="1269365"/>
            <a:ext cx="9153525" cy="55816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custDataLst>
              <p:tags r:id="rId1"/>
            </p:custDataLst>
          </p:nvPr>
        </p:nvSpPr>
        <p:spPr>
          <a:xfrm>
            <a:off x="179388" y="117475"/>
            <a:ext cx="6388100" cy="368300"/>
          </a:xfrm>
          <a:prstGeom prst="rect">
            <a:avLst/>
          </a:prstGeom>
          <a:noFill/>
          <a:ln w="9525">
            <a:noFill/>
          </a:ln>
        </p:spPr>
        <p:txBody>
          <a:bodyPr>
            <a:spAutoFit/>
          </a:bodyPr>
          <a:p>
            <a:pPr eaLnBrk="1" hangingPunct="1"/>
            <a:r>
              <a:rPr lang="zh-CN" altLang="en-US" dirty="0">
                <a:latin typeface="Arial" panose="020B0604020202020204" pitchFamily="34" charset="0"/>
              </a:rPr>
              <a:t>第四步：填写对应的项目概况</a:t>
            </a:r>
            <a:endParaRPr lang="zh-CN" altLang="en-US" dirty="0">
              <a:latin typeface="Arial" panose="020B0604020202020204" pitchFamily="34" charset="0"/>
            </a:endParaRPr>
          </a:p>
        </p:txBody>
      </p:sp>
      <p:pic>
        <p:nvPicPr>
          <p:cNvPr id="6147" name="图片 1"/>
          <p:cNvPicPr>
            <a:picLocks noChangeAspect="1"/>
          </p:cNvPicPr>
          <p:nvPr/>
        </p:nvPicPr>
        <p:blipFill>
          <a:blip r:embed="rId2"/>
          <a:stretch>
            <a:fillRect/>
          </a:stretch>
        </p:blipFill>
        <p:spPr>
          <a:xfrm>
            <a:off x="0" y="1279525"/>
            <a:ext cx="9144000" cy="429895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框 4"/>
          <p:cNvSpPr txBox="1"/>
          <p:nvPr>
            <p:custDataLst>
              <p:tags r:id="rId1"/>
            </p:custDataLst>
          </p:nvPr>
        </p:nvSpPr>
        <p:spPr>
          <a:xfrm>
            <a:off x="107950" y="115888"/>
            <a:ext cx="8785225" cy="645160"/>
          </a:xfrm>
          <a:prstGeom prst="rect">
            <a:avLst/>
          </a:prstGeom>
          <a:noFill/>
          <a:ln w="9525">
            <a:noFill/>
          </a:ln>
        </p:spPr>
        <p:txBody>
          <a:bodyPr>
            <a:spAutoFit/>
          </a:bodyPr>
          <a:p>
            <a:pPr eaLnBrk="1" hangingPunct="1"/>
            <a:r>
              <a:rPr lang="zh-CN" altLang="en-US" dirty="0">
                <a:latin typeface="Arial" panose="020B0604020202020204" pitchFamily="34" charset="0"/>
              </a:rPr>
              <a:t>第五步：</a:t>
            </a:r>
            <a:r>
              <a:rPr lang="zh-CN" dirty="0">
                <a:latin typeface="Arial" panose="020B0604020202020204" pitchFamily="34" charset="0"/>
              </a:rPr>
              <a:t>填写项目立项依据，支撑材料及论证相关材料可点击上传文件进行上传。</a:t>
            </a:r>
            <a:endParaRPr lang="zh-CN" dirty="0">
              <a:latin typeface="Arial" panose="020B0604020202020204" pitchFamily="34" charset="0"/>
            </a:endParaRPr>
          </a:p>
          <a:p>
            <a:pPr eaLnBrk="1" hangingPunct="1"/>
            <a:r>
              <a:rPr lang="zh-CN" dirty="0">
                <a:sym typeface="+mn-ea"/>
              </a:rPr>
              <a:t>金额</a:t>
            </a:r>
            <a:r>
              <a:rPr lang="en-US" altLang="zh-CN" dirty="0">
                <a:sym typeface="+mn-ea"/>
              </a:rPr>
              <a:t>800</a:t>
            </a:r>
            <a:r>
              <a:rPr lang="zh-CN" altLang="en-US" dirty="0">
                <a:sym typeface="+mn-ea"/>
              </a:rPr>
              <a:t>万元以上的项目需要上传事前绩效评估表（模板可在参考文件中下载）。</a:t>
            </a:r>
            <a:endParaRPr lang="zh-CN" dirty="0">
              <a:latin typeface="Arial" panose="020B0604020202020204" pitchFamily="34" charset="0"/>
            </a:endParaRPr>
          </a:p>
        </p:txBody>
      </p:sp>
      <p:pic>
        <p:nvPicPr>
          <p:cNvPr id="2" name="图片 1"/>
          <p:cNvPicPr>
            <a:picLocks noChangeAspect="1"/>
          </p:cNvPicPr>
          <p:nvPr>
            <p:custDataLst>
              <p:tags r:id="rId2"/>
            </p:custDataLst>
          </p:nvPr>
        </p:nvPicPr>
        <p:blipFill>
          <a:blip r:embed="rId3"/>
          <a:stretch>
            <a:fillRect/>
          </a:stretch>
        </p:blipFill>
        <p:spPr>
          <a:xfrm>
            <a:off x="0" y="977900"/>
            <a:ext cx="9144635" cy="55416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5" name="文本框 4"/>
          <p:cNvSpPr txBox="1"/>
          <p:nvPr>
            <p:custDataLst>
              <p:tags r:id="rId1"/>
            </p:custDataLst>
          </p:nvPr>
        </p:nvSpPr>
        <p:spPr>
          <a:xfrm>
            <a:off x="179388" y="117475"/>
            <a:ext cx="8345487" cy="922020"/>
          </a:xfrm>
          <a:prstGeom prst="rect">
            <a:avLst/>
          </a:prstGeom>
          <a:noFill/>
          <a:ln w="9525">
            <a:noFill/>
          </a:ln>
        </p:spPr>
        <p:txBody>
          <a:bodyPr>
            <a:spAutoFit/>
          </a:bodyPr>
          <a:p>
            <a:pPr eaLnBrk="1" hangingPunct="1"/>
            <a:r>
              <a:rPr lang="zh-CN" altLang="en-US" dirty="0">
                <a:latin typeface="Arial" panose="020B0604020202020204" pitchFamily="34" charset="0"/>
              </a:rPr>
              <a:t>第六步：填写绩效目标。系统中已预制相应类别的绩效模板，如不适用也可以在挑选指标中选择其他绩效模板中的指标值。已经设置的指标模板不能取消挑选，均需要进行指标值设置。</a:t>
            </a:r>
            <a:endParaRPr lang="zh-CN" altLang="en-US" dirty="0">
              <a:latin typeface="Arial" panose="020B0604020202020204" pitchFamily="34" charset="0"/>
            </a:endParaRPr>
          </a:p>
        </p:txBody>
      </p:sp>
      <p:pic>
        <p:nvPicPr>
          <p:cNvPr id="2" name="图片 1"/>
          <p:cNvPicPr>
            <a:picLocks noChangeAspect="1"/>
          </p:cNvPicPr>
          <p:nvPr>
            <p:custDataLst>
              <p:tags r:id="rId2"/>
            </p:custDataLst>
          </p:nvPr>
        </p:nvPicPr>
        <p:blipFill>
          <a:blip r:embed="rId3"/>
          <a:stretch>
            <a:fillRect/>
          </a:stretch>
        </p:blipFill>
        <p:spPr>
          <a:xfrm>
            <a:off x="635" y="1275080"/>
            <a:ext cx="9138285" cy="554228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文本框 4"/>
          <p:cNvSpPr txBox="1"/>
          <p:nvPr>
            <p:custDataLst>
              <p:tags r:id="rId1"/>
            </p:custDataLst>
          </p:nvPr>
        </p:nvSpPr>
        <p:spPr>
          <a:xfrm>
            <a:off x="179388" y="117475"/>
            <a:ext cx="8809037" cy="1476375"/>
          </a:xfrm>
          <a:prstGeom prst="rect">
            <a:avLst/>
          </a:prstGeom>
          <a:noFill/>
          <a:ln w="9525">
            <a:noFill/>
          </a:ln>
        </p:spPr>
        <p:txBody>
          <a:bodyPr>
            <a:spAutoFit/>
          </a:bodyPr>
          <a:p>
            <a:pPr eaLnBrk="1" hangingPunct="1"/>
            <a:r>
              <a:rPr lang="zh-CN" altLang="en-US" dirty="0">
                <a:latin typeface="Arial" panose="020B0604020202020204" pitchFamily="34" charset="0"/>
              </a:rPr>
              <a:t>第七步：</a:t>
            </a:r>
            <a:r>
              <a:rPr lang="zh-CN" altLang="en-US" b="1" dirty="0">
                <a:latin typeface="Arial" panose="020B0604020202020204" pitchFamily="34" charset="0"/>
              </a:rPr>
              <a:t>关于项目绩效目标以及指标权重，根据不同设置有不同的权重要求。</a:t>
            </a:r>
            <a:endParaRPr lang="zh-CN" altLang="en-US" dirty="0">
              <a:latin typeface="Arial" panose="020B0604020202020204" pitchFamily="34" charset="0"/>
            </a:endParaRPr>
          </a:p>
          <a:p>
            <a:pPr eaLnBrk="1" hangingPunct="1"/>
            <a:r>
              <a:rPr lang="en-US" altLang="zh-CN" dirty="0">
                <a:latin typeface="Arial" panose="020B0604020202020204" pitchFamily="34" charset="0"/>
              </a:rPr>
              <a:t>1.</a:t>
            </a:r>
            <a:r>
              <a:rPr lang="zh-CN" altLang="en-US" dirty="0">
                <a:latin typeface="Arial" panose="020B0604020202020204" pitchFamily="34" charset="0"/>
              </a:rPr>
              <a:t>对于设置成本指标的项目，成本指标</a:t>
            </a:r>
            <a:r>
              <a:rPr lang="en-US" altLang="zh-CN" dirty="0">
                <a:latin typeface="Arial" panose="020B0604020202020204" pitchFamily="34" charset="0"/>
              </a:rPr>
              <a:t>20%</a:t>
            </a:r>
            <a:r>
              <a:rPr lang="zh-CN" altLang="en-US" dirty="0">
                <a:latin typeface="Arial" panose="020B0604020202020204" pitchFamily="34" charset="0"/>
              </a:rPr>
              <a:t>、产出指标</a:t>
            </a:r>
            <a:r>
              <a:rPr lang="en-US" altLang="zh-CN" dirty="0">
                <a:latin typeface="Arial" panose="020B0604020202020204" pitchFamily="34" charset="0"/>
              </a:rPr>
              <a:t>40%</a:t>
            </a:r>
            <a:r>
              <a:rPr lang="zh-CN" altLang="en-US" dirty="0">
                <a:latin typeface="Arial" panose="020B0604020202020204" pitchFamily="34" charset="0"/>
              </a:rPr>
              <a:t>、效益指标</a:t>
            </a:r>
            <a:r>
              <a:rPr lang="en-US" altLang="zh-CN" dirty="0">
                <a:latin typeface="Arial" panose="020B0604020202020204" pitchFamily="34" charset="0"/>
              </a:rPr>
              <a:t>20%</a:t>
            </a:r>
            <a:r>
              <a:rPr lang="zh-CN" altLang="en-US" dirty="0">
                <a:latin typeface="Arial" panose="020B0604020202020204" pitchFamily="34" charset="0"/>
              </a:rPr>
              <a:t>、满意指标</a:t>
            </a:r>
            <a:r>
              <a:rPr lang="en-US" altLang="zh-CN" dirty="0">
                <a:latin typeface="Arial" panose="020B0604020202020204" pitchFamily="34" charset="0"/>
              </a:rPr>
              <a:t>10%</a:t>
            </a:r>
            <a:endParaRPr lang="en-US" altLang="zh-CN" dirty="0">
              <a:latin typeface="Arial" panose="020B0604020202020204" pitchFamily="34" charset="0"/>
            </a:endParaRPr>
          </a:p>
          <a:p>
            <a:pPr eaLnBrk="1" hangingPunct="1"/>
            <a:r>
              <a:rPr lang="en-US" altLang="zh-CN" dirty="0">
                <a:latin typeface="Arial" panose="020B0604020202020204" pitchFamily="34" charset="0"/>
              </a:rPr>
              <a:t>2.</a:t>
            </a:r>
            <a:r>
              <a:rPr lang="zh-CN" altLang="en-US" dirty="0">
                <a:latin typeface="Arial" panose="020B0604020202020204" pitchFamily="34" charset="0"/>
              </a:rPr>
              <a:t>对于未设置成本指标的项目产出指标</a:t>
            </a:r>
            <a:r>
              <a:rPr lang="en-US" altLang="zh-CN" dirty="0">
                <a:latin typeface="Arial" panose="020B0604020202020204" pitchFamily="34" charset="0"/>
              </a:rPr>
              <a:t>50%</a:t>
            </a:r>
            <a:r>
              <a:rPr lang="zh-CN" altLang="en-US" dirty="0">
                <a:latin typeface="Arial" panose="020B0604020202020204" pitchFamily="34" charset="0"/>
              </a:rPr>
              <a:t>、效益指标</a:t>
            </a:r>
            <a:r>
              <a:rPr lang="en-US" altLang="zh-CN" dirty="0">
                <a:latin typeface="Arial" panose="020B0604020202020204" pitchFamily="34" charset="0"/>
              </a:rPr>
              <a:t>30%</a:t>
            </a:r>
            <a:r>
              <a:rPr lang="zh-CN" altLang="en-US" dirty="0">
                <a:latin typeface="Arial" panose="020B0604020202020204" pitchFamily="34" charset="0"/>
              </a:rPr>
              <a:t>、满意度指标</a:t>
            </a:r>
            <a:r>
              <a:rPr lang="en-US" altLang="zh-CN" dirty="0">
                <a:latin typeface="Arial" panose="020B0604020202020204" pitchFamily="34" charset="0"/>
              </a:rPr>
              <a:t>10%</a:t>
            </a:r>
            <a:endParaRPr lang="en-US" altLang="zh-CN" dirty="0">
              <a:latin typeface="Arial" panose="020B0604020202020204" pitchFamily="34" charset="0"/>
            </a:endParaRPr>
          </a:p>
          <a:p>
            <a:pPr eaLnBrk="1" hangingPunct="1"/>
            <a:r>
              <a:rPr lang="en-US" altLang="zh-CN" dirty="0">
                <a:latin typeface="Arial" panose="020B0604020202020204" pitchFamily="34" charset="0"/>
              </a:rPr>
              <a:t>3.</a:t>
            </a:r>
            <a:r>
              <a:rPr lang="zh-CN" altLang="en-US" dirty="0">
                <a:latin typeface="Arial" panose="020B0604020202020204" pitchFamily="34" charset="0"/>
              </a:rPr>
              <a:t>对于不需设置满意指标的项目，效益指标可调增</a:t>
            </a:r>
            <a:r>
              <a:rPr lang="en-US" altLang="zh-CN" dirty="0">
                <a:latin typeface="Arial" panose="020B0604020202020204" pitchFamily="34" charset="0"/>
              </a:rPr>
              <a:t>10%</a:t>
            </a:r>
            <a:endParaRPr lang="zh-CN" altLang="en-US" dirty="0">
              <a:latin typeface="Arial" panose="020B0604020202020204" pitchFamily="34" charset="0"/>
            </a:endParaRPr>
          </a:p>
        </p:txBody>
      </p:sp>
      <p:pic>
        <p:nvPicPr>
          <p:cNvPr id="3" name="图片 2"/>
          <p:cNvPicPr>
            <a:picLocks noChangeAspect="1"/>
          </p:cNvPicPr>
          <p:nvPr>
            <p:custDataLst>
              <p:tags r:id="rId2"/>
            </p:custDataLst>
          </p:nvPr>
        </p:nvPicPr>
        <p:blipFill>
          <a:blip r:embed="rId3"/>
          <a:stretch>
            <a:fillRect/>
          </a:stretch>
        </p:blipFill>
        <p:spPr>
          <a:xfrm>
            <a:off x="-12065" y="1609090"/>
            <a:ext cx="9156065" cy="520065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commondata" val="eyJoZGlkIjoiN2U5ZWQxMzNiMmNhNWVmNDYzMTQzZmNiZDZmMGU0MzU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882</Words>
  <Application>WPS 演示</Application>
  <PresentationFormat>全屏显示(4:3)</PresentationFormat>
  <Paragraphs>42</Paragraphs>
  <Slides>16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vt:lpstr>
      <vt:lpstr>宋体</vt:lpstr>
      <vt:lpstr>Wingdings</vt:lpstr>
      <vt:lpstr>微软雅黑</vt:lpstr>
      <vt:lpstr>Arial Unicode MS</vt:lpstr>
      <vt:lpstr>Calibri</vt:lpstr>
      <vt:lpstr>默认设计模板</vt:lpstr>
      <vt:lpstr>项目管理系统经办人填报操作手册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项目管理系统操作手册</dc:title>
  <dc:creator>Administrator</dc:creator>
  <cp:lastModifiedBy>璇</cp:lastModifiedBy>
  <cp:revision>22</cp:revision>
  <dcterms:created xsi:type="dcterms:W3CDTF">2023-09-22T10:15:00Z</dcterms:created>
  <dcterms:modified xsi:type="dcterms:W3CDTF">2024-06-21T09:19:20Z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769107B7EB6A4175A1190D09701A73D7_13</vt:lpwstr>
  </property>
</Properties>
</file>